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2E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4660"/>
  </p:normalViewPr>
  <p:slideViewPr>
    <p:cSldViewPr snapToGrid="0">
      <p:cViewPr varScale="1">
        <p:scale>
          <a:sx n="79" d="100"/>
          <a:sy n="79" d="100"/>
        </p:scale>
        <p:origin x="63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4A4D8B-7135-0934-888F-0DF874302E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4911904-F7C2-93D2-2DB7-0689B939F0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07CEDDF5-BECB-9FDC-0F2D-EA9A8A23C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8232-8AFF-48CF-B245-EDE964BA97F7}" type="datetimeFigureOut">
              <a:rPr lang="pt-PT" smtClean="0"/>
              <a:t>21/01/2023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00133F32-4EA7-0B4C-5A1E-1B32349A4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1D45F6A-1FD6-AC36-0F0A-74EEC4B17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C1AEF-B733-4CD9-8A88-3C8BBF1B215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23895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2B10C4-D4DB-3BE9-5163-E2620141A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7B16DF37-F0F6-2939-9C65-64572E11A0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5F6AD6CD-1A4B-9845-2B7A-644BF42C4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8232-8AFF-48CF-B245-EDE964BA97F7}" type="datetimeFigureOut">
              <a:rPr lang="pt-PT" smtClean="0"/>
              <a:t>21/01/2023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12044C2F-8823-32DC-BD67-CA121FBC4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39083BF-3488-071D-F4E2-E46FAFA05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C1AEF-B733-4CD9-8A88-3C8BBF1B215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1648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2D71EBA-0E2B-42F3-4FD3-CB07F9225C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9501C78D-5F18-45CF-E8F4-DE36D9E62B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89B16E8-CCB0-0424-F806-98945573B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8232-8AFF-48CF-B245-EDE964BA97F7}" type="datetimeFigureOut">
              <a:rPr lang="pt-PT" smtClean="0"/>
              <a:t>21/01/2023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5462A54-AB7C-D118-073F-CE5ED8CFF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83535E0-27BA-AEFA-5952-863C45275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C1AEF-B733-4CD9-8A88-3C8BBF1B215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11655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1510A6-818B-31E3-B58F-FF82FB097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CFDFAFC5-6012-FAD3-7094-A8BD325175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502075C2-DB6F-FA96-8602-70F1B2349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8232-8AFF-48CF-B245-EDE964BA97F7}" type="datetimeFigureOut">
              <a:rPr lang="pt-PT" smtClean="0"/>
              <a:t>21/01/2023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DE21CF2-852D-2DEE-C39A-36CF546AC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35CE1CEF-25B2-FBF5-6EE4-0E036DCBE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C1AEF-B733-4CD9-8A88-3C8BBF1B215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30948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CFFE27-A451-193D-E1EC-D4C506EF4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DD3AC814-0871-AACD-6FB3-767E28AE7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6106FD4D-F641-3F33-B1F0-D61387187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8232-8AFF-48CF-B245-EDE964BA97F7}" type="datetimeFigureOut">
              <a:rPr lang="pt-PT" smtClean="0"/>
              <a:t>21/01/2023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AFBE6B8-3945-EDD4-5D19-474D45CED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D63D0200-26AA-9EAD-6ACD-7CCBFB907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C1AEF-B733-4CD9-8A88-3C8BBF1B215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70828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9EF9F4-8825-0ED0-B80B-AD490AA56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221F9F93-7701-BECD-BECD-3CEF44A2F0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4CAD2021-EBB9-D6BB-4213-3E13D3FAC2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673D597-4AF7-39CE-29E1-8EBCCD561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8232-8AFF-48CF-B245-EDE964BA97F7}" type="datetimeFigureOut">
              <a:rPr lang="pt-PT" smtClean="0"/>
              <a:t>21/01/2023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309ADAB3-46DF-CB38-4A75-6C194CB09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E33E0AB0-677B-74BB-C99A-1A9247813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C1AEF-B733-4CD9-8A88-3C8BBF1B215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97400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F0FE89-02F0-9D75-B0D3-61984704A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42394127-A979-F7B2-13BE-32EF07461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41994942-3E78-C561-520C-7AD3A76DEE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C309DDC7-310B-1A26-2E48-5A3F212FB5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EAFFC97A-CB16-DF40-A433-4974FACED5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A046C51B-AFCB-787A-6979-4F6B412EE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8232-8AFF-48CF-B245-EDE964BA97F7}" type="datetimeFigureOut">
              <a:rPr lang="pt-PT" smtClean="0"/>
              <a:t>21/01/2023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D6307A9D-E84C-ED28-0261-C9F594FAC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2229011F-6F3B-2C7E-322D-A89AB8302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C1AEF-B733-4CD9-8A88-3C8BBF1B215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08748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FFF50D-0650-76F5-786A-EE38DC228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2269BCDA-827C-64EB-5455-A97CB7EC0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8232-8AFF-48CF-B245-EDE964BA97F7}" type="datetimeFigureOut">
              <a:rPr lang="pt-PT" smtClean="0"/>
              <a:t>21/01/2023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DED7D8CC-1165-8E78-4A4D-3C6A4DFD5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7806BFC4-E677-F094-9588-DCD799193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C1AEF-B733-4CD9-8A88-3C8BBF1B215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369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39BD65F7-5FA5-53D3-BE2E-FA4A4124D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8232-8AFF-48CF-B245-EDE964BA97F7}" type="datetimeFigureOut">
              <a:rPr lang="pt-PT" smtClean="0"/>
              <a:t>21/01/2023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6058A46B-E665-A01F-028F-5AB648CCC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A32C4936-298F-4083-C691-D0AA04543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C1AEF-B733-4CD9-8A88-3C8BBF1B215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12327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F851AE-5428-5343-7970-D06669B5E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C17846E-F9B6-4801-C9AD-62DA0F4B9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101515FE-4843-58EF-AC71-27CC78E0F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2319F881-9F86-D12F-F242-3653C9BDA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8232-8AFF-48CF-B245-EDE964BA97F7}" type="datetimeFigureOut">
              <a:rPr lang="pt-PT" smtClean="0"/>
              <a:t>21/01/2023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5337ED23-0AAF-C7DA-1A86-16E971797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75154CB4-C412-5E82-8A3C-C75C44308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C1AEF-B733-4CD9-8A88-3C8BBF1B215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22497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93F013-8D2A-6226-608C-D86D38700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5C937FCE-577F-577D-B76F-60EFB1D154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5C8503C3-B6A0-1885-98F7-30F22E3DFE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A0BDBFA2-3D63-25DE-8169-226F1B1D1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8232-8AFF-48CF-B245-EDE964BA97F7}" type="datetimeFigureOut">
              <a:rPr lang="pt-PT" smtClean="0"/>
              <a:t>21/01/2023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D32C4C3A-755D-CB8F-ECF8-F36D32AD0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6EF1E9F9-894E-25EC-F465-D25F33D7E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C1AEF-B733-4CD9-8A88-3C8BBF1B215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07787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0C5B1784-A32D-463E-B3AE-94576BFE9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6B266E7-920A-3CB3-5A1D-3D3494EBE9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6345F60-AD05-9562-99F1-BB27CD40DA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D8232-8AFF-48CF-B245-EDE964BA97F7}" type="datetimeFigureOut">
              <a:rPr lang="pt-PT" smtClean="0"/>
              <a:t>21/01/2023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1448276-F417-428F-3DD6-B7BF269CAF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58DCEC4-FEF4-FD28-630D-A1771426DA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C1AEF-B733-4CD9-8A88-3C8BBF1B215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49987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be.mec.pt/np4/hom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mpe1uYTDgI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P9JwAH0298w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5FwztKGQmd8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80A3D8F3-0517-5169-E9C1-ACF9E82E6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90" y="138339"/>
            <a:ext cx="11729220" cy="2086701"/>
          </a:xfrm>
          <a:prstGeom prst="rect">
            <a:avLst/>
          </a:prstGeom>
        </p:spPr>
      </p:pic>
      <p:cxnSp>
        <p:nvCxnSpPr>
          <p:cNvPr id="8" name="Conexão reta 7">
            <a:extLst>
              <a:ext uri="{FF2B5EF4-FFF2-40B4-BE49-F238E27FC236}">
                <a16:creationId xmlns:a16="http://schemas.microsoft.com/office/drawing/2014/main" id="{BFEA2BC6-1D5A-DCB7-7C8E-2165C200E562}"/>
              </a:ext>
            </a:extLst>
          </p:cNvPr>
          <p:cNvCxnSpPr/>
          <p:nvPr/>
        </p:nvCxnSpPr>
        <p:spPr>
          <a:xfrm flipV="1">
            <a:off x="2202815" y="6313805"/>
            <a:ext cx="7658100" cy="0"/>
          </a:xfrm>
          <a:prstGeom prst="line">
            <a:avLst/>
          </a:prstGeom>
          <a:ln w="28575">
            <a:solidFill>
              <a:srgbClr val="FF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 de Texto 2">
            <a:extLst>
              <a:ext uri="{FF2B5EF4-FFF2-40B4-BE49-F238E27FC236}">
                <a16:creationId xmlns:a16="http://schemas.microsoft.com/office/drawing/2014/main" id="{9A8FC954-8DD6-6287-4E08-30F7A73F49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5425" y="6360795"/>
            <a:ext cx="6661150" cy="22923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1000" u="sng" dirty="0">
                <a:solidFill>
                  <a:srgbClr val="FF99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Rede de Bibliotecas Escolares</a:t>
            </a:r>
            <a:r>
              <a:rPr lang="pt-PT" sz="1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| Aprender com a biblioteca escolar: Atividades e Recursos | Saber usar os </a:t>
            </a:r>
            <a:r>
              <a:rPr lang="pt-PT" sz="1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media</a:t>
            </a:r>
            <a:endParaRPr lang="pt-PT" sz="11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DF3BEBE3-2C09-2E5F-F8DB-F021865837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865" y="6609262"/>
            <a:ext cx="762000" cy="14478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3DCF7077-2262-EB88-886F-CF35B83EAE67}"/>
              </a:ext>
            </a:extLst>
          </p:cNvPr>
          <p:cNvSpPr txBox="1"/>
          <p:nvPr/>
        </p:nvSpPr>
        <p:spPr>
          <a:xfrm>
            <a:off x="3952671" y="2894138"/>
            <a:ext cx="6096000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5000" b="1" dirty="0">
                <a:solidFill>
                  <a:srgbClr val="D32E3F"/>
                </a:solidFill>
                <a:effectLst/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Realidades: clarificação de conceitos</a:t>
            </a:r>
            <a:endParaRPr lang="pt-PT" sz="5000" b="1" dirty="0">
              <a:solidFill>
                <a:srgbClr val="D32E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546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FBAD6058-F1E1-6C15-98F8-1DFB042101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750" r="11917"/>
          <a:stretch/>
        </p:blipFill>
        <p:spPr>
          <a:xfrm>
            <a:off x="0" y="0"/>
            <a:ext cx="6380480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9E8E7890-1695-70F2-98BE-D2AC6935233C}"/>
              </a:ext>
            </a:extLst>
          </p:cNvPr>
          <p:cNvSpPr txBox="1"/>
          <p:nvPr/>
        </p:nvSpPr>
        <p:spPr>
          <a:xfrm>
            <a:off x="6604431" y="717473"/>
            <a:ext cx="60960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5000" b="1" dirty="0">
                <a:solidFill>
                  <a:srgbClr val="D32E3F"/>
                </a:solidFill>
                <a:effectLst/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Realidade aumentada</a:t>
            </a:r>
            <a:endParaRPr lang="pt-PT" sz="5000" b="1" dirty="0">
              <a:solidFill>
                <a:srgbClr val="D32E3F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3534F57-0F0B-796F-1AF7-E6E9C1B172EA}"/>
              </a:ext>
            </a:extLst>
          </p:cNvPr>
          <p:cNvSpPr txBox="1"/>
          <p:nvPr/>
        </p:nvSpPr>
        <p:spPr>
          <a:xfrm>
            <a:off x="6676958" y="2767941"/>
            <a:ext cx="5151876" cy="3553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PT" sz="2000" dirty="0">
                <a:effectLst/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Mantém-nos no mundo real;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PT" sz="2000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Altera a nossa perceção do que se passa à nossa volta;</a:t>
            </a:r>
            <a:endParaRPr lang="pt-PT" sz="2000" dirty="0">
              <a:effectLst/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PT" sz="2000" dirty="0">
                <a:effectLst/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Pega em imagens digitais e reprodu-las no mundo real;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PT" sz="2000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Permite ver elementos digitais a moverem-se à nossa volta;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PT" sz="2000" dirty="0">
                <a:effectLst/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Convoca o sentido da visão;</a:t>
            </a:r>
            <a:endParaRPr lang="pt-P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PT" sz="2000" dirty="0">
                <a:effectLst/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Usa óculos ou telefones inteligentes.</a:t>
            </a:r>
            <a:endParaRPr lang="pt-P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D4EF170-CB48-027E-FF9D-273D77358754}"/>
              </a:ext>
            </a:extLst>
          </p:cNvPr>
          <p:cNvSpPr txBox="1"/>
          <p:nvPr/>
        </p:nvSpPr>
        <p:spPr>
          <a:xfrm>
            <a:off x="0" y="6293794"/>
            <a:ext cx="6380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100" b="1" dirty="0">
                <a:solidFill>
                  <a:schemeClr val="bg1"/>
                </a:solidFill>
                <a:latin typeface="Raleway" panose="020B0503030101060003" pitchFamily="34" charset="0"/>
              </a:rPr>
              <a:t>Fonte da </a:t>
            </a:r>
            <a:r>
              <a:rPr lang="pt-PT" sz="1100" b="1" dirty="0" err="1">
                <a:solidFill>
                  <a:schemeClr val="bg1"/>
                </a:solidFill>
                <a:latin typeface="Raleway" panose="020B0503030101060003" pitchFamily="34" charset="0"/>
              </a:rPr>
              <a:t>imagem:</a:t>
            </a:r>
            <a:r>
              <a:rPr lang="pt-PT" sz="1100" b="1" dirty="0" err="1">
                <a:solidFill>
                  <a:schemeClr val="bg1"/>
                </a:solidFill>
                <a:effectLst/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</a:t>
            </a:r>
            <a:r>
              <a:rPr lang="pt-PT" sz="1100" b="1" dirty="0">
                <a:solidFill>
                  <a:schemeClr val="bg1"/>
                </a:solidFill>
                <a:effectLst/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pt-PT" sz="1100" b="1" dirty="0" err="1">
                <a:solidFill>
                  <a:schemeClr val="bg1"/>
                </a:solidFill>
                <a:effectLst/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Magic</a:t>
            </a:r>
            <a:r>
              <a:rPr lang="pt-PT" sz="1100" b="1" dirty="0">
                <a:solidFill>
                  <a:schemeClr val="bg1"/>
                </a:solidFill>
                <a:effectLst/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(s. d.) </a:t>
            </a:r>
            <a:r>
              <a:rPr lang="fr-BE" sz="1100" b="1" i="1" dirty="0" err="1">
                <a:solidFill>
                  <a:schemeClr val="bg1"/>
                </a:solidFill>
                <a:effectLst/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Augmented</a:t>
            </a:r>
            <a:r>
              <a:rPr lang="fr-BE" sz="1100" b="1" i="1" dirty="0">
                <a:solidFill>
                  <a:schemeClr val="bg1"/>
                </a:solidFill>
                <a:effectLst/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Reality Zoo</a:t>
            </a:r>
            <a:r>
              <a:rPr lang="fr-BE" sz="1100" b="1" dirty="0">
                <a:solidFill>
                  <a:schemeClr val="bg1"/>
                </a:solidFill>
                <a:effectLst/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fr-BE" sz="1100" u="sng" dirty="0">
                <a:solidFill>
                  <a:srgbClr val="D32E3F"/>
                </a:solidFill>
                <a:effectLst/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https://www.youtube.com/watch?v=Xmpe1uYTDgI</a:t>
            </a:r>
            <a:r>
              <a:rPr lang="pt-PT" sz="1100" dirty="0">
                <a:solidFill>
                  <a:srgbClr val="D32E3F"/>
                </a:solidFill>
                <a:latin typeface="Raleway" panose="020B05030301010600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4601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9E8E7890-1695-70F2-98BE-D2AC6935233C}"/>
              </a:ext>
            </a:extLst>
          </p:cNvPr>
          <p:cNvSpPr txBox="1"/>
          <p:nvPr/>
        </p:nvSpPr>
        <p:spPr>
          <a:xfrm>
            <a:off x="6604431" y="471815"/>
            <a:ext cx="522440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5000" b="1" dirty="0">
                <a:solidFill>
                  <a:srgbClr val="D32E3F"/>
                </a:solidFill>
                <a:effectLst/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Realidade virtual</a:t>
            </a:r>
            <a:endParaRPr lang="pt-PT" sz="5000" b="1" dirty="0">
              <a:solidFill>
                <a:srgbClr val="D32E3F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3534F57-0F0B-796F-1AF7-E6E9C1B172EA}"/>
              </a:ext>
            </a:extLst>
          </p:cNvPr>
          <p:cNvSpPr txBox="1"/>
          <p:nvPr/>
        </p:nvSpPr>
        <p:spPr>
          <a:xfrm>
            <a:off x="6676958" y="2522283"/>
            <a:ext cx="5151876" cy="3121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PT" sz="2000" dirty="0">
                <a:effectLst/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Faz-nos entrar num ambiente virtual;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PT" sz="2000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Permite-nos explorar diferentes mundos;</a:t>
            </a:r>
            <a:endParaRPr lang="pt-PT" sz="2000" dirty="0">
              <a:effectLst/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PT" sz="2000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Permite-nos simular interação com o mundo virtual;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PT" sz="2000" dirty="0">
                <a:effectLst/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Convoca o sentido da visão;</a:t>
            </a:r>
            <a:endParaRPr lang="pt-P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PT" sz="2000" dirty="0">
                <a:effectLst/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Usa óculos com ecrãs e fones integrados</a:t>
            </a:r>
            <a:endParaRPr lang="pt-P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85B2B058-F075-447A-06A0-89301EC4A2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983" r="19668"/>
          <a:stretch/>
        </p:blipFill>
        <p:spPr>
          <a:xfrm>
            <a:off x="0" y="0"/>
            <a:ext cx="6382608" cy="68580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5B409E59-63B4-D703-1A9D-032CA9821D2E}"/>
              </a:ext>
            </a:extLst>
          </p:cNvPr>
          <p:cNvSpPr txBox="1"/>
          <p:nvPr/>
        </p:nvSpPr>
        <p:spPr>
          <a:xfrm>
            <a:off x="0" y="6293794"/>
            <a:ext cx="6380480" cy="469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765" algn="ctr">
              <a:lnSpc>
                <a:spcPct val="115000"/>
              </a:lnSpc>
              <a:spcAft>
                <a:spcPts val="800"/>
              </a:spcAft>
            </a:pPr>
            <a:r>
              <a:rPr lang="pt-PT" sz="1100" b="1" dirty="0">
                <a:solidFill>
                  <a:schemeClr val="bg1"/>
                </a:solidFill>
                <a:effectLst/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Fonte da imagem: Hermes </a:t>
            </a:r>
            <a:r>
              <a:rPr lang="pt-PT" sz="1100" b="1" dirty="0" err="1">
                <a:solidFill>
                  <a:schemeClr val="bg1"/>
                </a:solidFill>
                <a:effectLst/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Pardini</a:t>
            </a:r>
            <a:r>
              <a:rPr lang="pt-PT" sz="1100" b="1" dirty="0">
                <a:solidFill>
                  <a:schemeClr val="bg1"/>
                </a:solidFill>
                <a:effectLst/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pt-PT" sz="1100" b="1" dirty="0" err="1">
                <a:solidFill>
                  <a:schemeClr val="bg1"/>
                </a:solidFill>
                <a:effectLst/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s.d</a:t>
            </a:r>
            <a:r>
              <a:rPr lang="pt-PT" sz="1100" b="1" dirty="0">
                <a:solidFill>
                  <a:schemeClr val="bg1"/>
                </a:solidFill>
                <a:effectLst/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.) </a:t>
            </a:r>
            <a:r>
              <a:rPr lang="pt-PT" sz="1100" b="1" i="1" dirty="0">
                <a:solidFill>
                  <a:schemeClr val="bg1"/>
                </a:solidFill>
                <a:effectLst/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Realidade virtual transforma a experiência da vacinação infantil</a:t>
            </a:r>
            <a:r>
              <a:rPr lang="pt-PT" sz="1100" b="1" dirty="0">
                <a:solidFill>
                  <a:schemeClr val="bg1"/>
                </a:solidFill>
                <a:effectLst/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t-PT" sz="1100" u="sng" dirty="0">
                <a:solidFill>
                  <a:srgbClr val="D32E3F"/>
                </a:solidFill>
                <a:effectLst/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https://youtu.be/P9JwAH0298w</a:t>
            </a:r>
            <a:endParaRPr lang="pt-PT" sz="1100" dirty="0">
              <a:solidFill>
                <a:srgbClr val="D32E3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365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FBEB4BC-9C87-5B6C-2031-0C57FA4F14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02" r="21865"/>
          <a:stretch/>
        </p:blipFill>
        <p:spPr>
          <a:xfrm>
            <a:off x="0" y="0"/>
            <a:ext cx="6380480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9E8E7890-1695-70F2-98BE-D2AC6935233C}"/>
              </a:ext>
            </a:extLst>
          </p:cNvPr>
          <p:cNvSpPr txBox="1"/>
          <p:nvPr/>
        </p:nvSpPr>
        <p:spPr>
          <a:xfrm>
            <a:off x="6604431" y="471815"/>
            <a:ext cx="522440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5000" b="1" dirty="0" err="1">
                <a:solidFill>
                  <a:srgbClr val="D32E3F"/>
                </a:solidFill>
                <a:effectLst/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Metaverso</a:t>
            </a:r>
            <a:endParaRPr lang="pt-PT" sz="5000" b="1" dirty="0">
              <a:solidFill>
                <a:srgbClr val="D32E3F"/>
              </a:solidFill>
              <a:effectLst/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PT" sz="5000" b="1" dirty="0">
              <a:solidFill>
                <a:srgbClr val="D32E3F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3534F57-0F0B-796F-1AF7-E6E9C1B172EA}"/>
              </a:ext>
            </a:extLst>
          </p:cNvPr>
          <p:cNvSpPr txBox="1"/>
          <p:nvPr/>
        </p:nvSpPr>
        <p:spPr>
          <a:xfrm>
            <a:off x="6640694" y="1416810"/>
            <a:ext cx="5151876" cy="57356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PT" sz="2000" dirty="0">
                <a:effectLst/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 uma realidade </a:t>
            </a:r>
            <a:r>
              <a:rPr lang="pt-PT" sz="2000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mista que combina</a:t>
            </a:r>
            <a:r>
              <a:rPr lang="pt-PT" sz="2000" dirty="0">
                <a:effectLst/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realidade virtual e realidade aumentada;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PT" sz="2000" dirty="0">
                <a:effectLst/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Faz-nos imergir num ambiente virtual;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PT" sz="2000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Podemos comunicar com um ambiente virtual e com outros participantes;</a:t>
            </a:r>
            <a:endParaRPr lang="pt-PT" sz="2000" dirty="0">
              <a:effectLst/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PT" sz="2000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Atua como uma internet a 3 dimensões;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PT" sz="2000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Além da visão, convoca o olfato e o tato;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PT" sz="2000" dirty="0">
                <a:effectLst/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Usa avatares para representar pessoas;</a:t>
            </a:r>
            <a:endParaRPr lang="pt-P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PT" sz="2000" dirty="0">
                <a:effectLst/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Já se encontra um pouco presente em alguns videojogos.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pt-P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B409E59-63B4-D703-1A9D-032CA9821D2E}"/>
              </a:ext>
            </a:extLst>
          </p:cNvPr>
          <p:cNvSpPr txBox="1"/>
          <p:nvPr/>
        </p:nvSpPr>
        <p:spPr>
          <a:xfrm>
            <a:off x="0" y="6293794"/>
            <a:ext cx="6380480" cy="572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765" algn="ctr">
              <a:lnSpc>
                <a:spcPct val="115000"/>
              </a:lnSpc>
              <a:spcAft>
                <a:spcPts val="800"/>
              </a:spcAft>
            </a:pPr>
            <a:r>
              <a:rPr lang="pt-PT" sz="1100" dirty="0">
                <a:solidFill>
                  <a:schemeClr val="bg1"/>
                </a:solidFill>
                <a:effectLst/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Fonte da imagem: Meta. (</a:t>
            </a:r>
            <a:r>
              <a:rPr lang="pt-PT" sz="1100" dirty="0" err="1">
                <a:solidFill>
                  <a:schemeClr val="bg1"/>
                </a:solidFill>
                <a:effectLst/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s.d</a:t>
            </a:r>
            <a:r>
              <a:rPr lang="pt-PT" sz="1100" i="1" dirty="0">
                <a:solidFill>
                  <a:schemeClr val="bg1"/>
                </a:solidFill>
                <a:effectLst/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.). </a:t>
            </a:r>
            <a:r>
              <a:rPr lang="pt-PT" sz="1100" i="1" dirty="0" err="1">
                <a:solidFill>
                  <a:schemeClr val="bg1"/>
                </a:solidFill>
                <a:effectLst/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Gaming</a:t>
            </a:r>
            <a:r>
              <a:rPr lang="pt-PT" sz="1100" i="1" dirty="0">
                <a:solidFill>
                  <a:schemeClr val="bg1"/>
                </a:solidFill>
                <a:effectLst/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pt-PT" sz="1100" i="1" dirty="0" err="1">
                <a:solidFill>
                  <a:schemeClr val="bg1"/>
                </a:solidFill>
                <a:effectLst/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pt-PT" sz="1100" i="1" dirty="0">
                <a:solidFill>
                  <a:schemeClr val="bg1"/>
                </a:solidFill>
                <a:effectLst/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100" i="1" dirty="0" err="1">
                <a:solidFill>
                  <a:schemeClr val="bg1"/>
                </a:solidFill>
                <a:effectLst/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metaverse</a:t>
            </a:r>
            <a:r>
              <a:rPr lang="pt-PT" sz="1100" dirty="0">
                <a:effectLst/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24765" algn="ctr">
              <a:lnSpc>
                <a:spcPct val="115000"/>
              </a:lnSpc>
              <a:spcAft>
                <a:spcPts val="800"/>
              </a:spcAft>
            </a:pPr>
            <a:r>
              <a:rPr lang="pt-PT" sz="1100" u="sng" dirty="0">
                <a:solidFill>
                  <a:srgbClr val="D32E3F"/>
                </a:solidFill>
                <a:effectLst/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https://youtu.be/5FwztKGQmd8</a:t>
            </a:r>
            <a:endParaRPr lang="pt-PT" sz="1100" dirty="0">
              <a:solidFill>
                <a:srgbClr val="D32E3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5436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253</Words>
  <Application>Microsoft Office PowerPoint</Application>
  <PresentationFormat>Ecrã Panorâmico</PresentationFormat>
  <Paragraphs>27</Paragraphs>
  <Slides>4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Raleway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Maria João Filipe (DGE-RBE)</dc:creator>
  <cp:lastModifiedBy>Maria João Filipe (DGE-RBE)</cp:lastModifiedBy>
  <cp:revision>5</cp:revision>
  <dcterms:created xsi:type="dcterms:W3CDTF">2023-01-21T08:40:42Z</dcterms:created>
  <dcterms:modified xsi:type="dcterms:W3CDTF">2023-01-21T13:13:24Z</dcterms:modified>
</cp:coreProperties>
</file>